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8.jpg" ContentType="image/png"/>
  <Override PartName="/ppt/notesSlides/notesSlide8.xml" ContentType="application/vnd.openxmlformats-officedocument.presentationml.notesSlide+xml"/>
  <Override PartName="/ppt/media/image49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8" r:id="rId2"/>
    <p:sldId id="261" r:id="rId3"/>
    <p:sldId id="350" r:id="rId4"/>
    <p:sldId id="351" r:id="rId5"/>
    <p:sldId id="352" r:id="rId6"/>
    <p:sldId id="259" r:id="rId7"/>
    <p:sldId id="321" r:id="rId8"/>
    <p:sldId id="322" r:id="rId9"/>
    <p:sldId id="320" r:id="rId10"/>
    <p:sldId id="323" r:id="rId11"/>
    <p:sldId id="324" r:id="rId12"/>
    <p:sldId id="325" r:id="rId13"/>
    <p:sldId id="326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53" r:id="rId24"/>
    <p:sldId id="337" r:id="rId25"/>
    <p:sldId id="338" r:id="rId26"/>
    <p:sldId id="345" r:id="rId27"/>
    <p:sldId id="340" r:id="rId28"/>
    <p:sldId id="341" r:id="rId29"/>
    <p:sldId id="342" r:id="rId30"/>
    <p:sldId id="343" r:id="rId31"/>
    <p:sldId id="344" r:id="rId32"/>
    <p:sldId id="339" r:id="rId33"/>
    <p:sldId id="346" r:id="rId34"/>
    <p:sldId id="347" r:id="rId35"/>
    <p:sldId id="348" r:id="rId36"/>
    <p:sldId id="349" r:id="rId37"/>
    <p:sldId id="35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55317" autoAdjust="0"/>
  </p:normalViewPr>
  <p:slideViewPr>
    <p:cSldViewPr snapToGrid="0" showGuides="1">
      <p:cViewPr varScale="1">
        <p:scale>
          <a:sx n="63" d="100"/>
          <a:sy n="63" d="100"/>
        </p:scale>
        <p:origin x="1644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297C-06E1-4B62-AA21-F05F5B88E178}" type="datetimeFigureOut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1A80-0C67-4DC9-A141-0EE821935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791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29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569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46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5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test note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096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全英国最著名的标志性建筑之一；</a:t>
            </a:r>
            <a:endParaRPr lang="en-US" altLang="zh-CN" baseline="-25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后面就是英国国会大厦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68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泰晤士河上的一座桥梁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典型的维多利亚时代的哥特式建筑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桥面可以开合，让大型船只通过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并不是人们常认为的</a:t>
            </a:r>
            <a:r>
              <a:rPr lang="en-US" altLang="zh-CN" dirty="0"/>
              <a:t>London bridge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90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* </a:t>
            </a:r>
            <a:r>
              <a:rPr lang="zh-CN" altLang="en-US" dirty="0"/>
              <a:t>有一千多年历史了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最早是作为皇室宫殿和堡垒建造的，但后来变成了一座非常著名的监狱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英国皇室成员在此关押和处决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38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曾经是伦敦最大的发电站，非常标志性的就是四个大烟囱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不过后来因为污染问题，</a:t>
            </a:r>
            <a:r>
              <a:rPr lang="en-US" altLang="zh-CN" dirty="0"/>
              <a:t>80</a:t>
            </a:r>
            <a:r>
              <a:rPr lang="zh-CN" altLang="en-US" dirty="0"/>
              <a:t>年代就关闭了，一直闲置的</a:t>
            </a:r>
            <a:r>
              <a:rPr lang="en-US" altLang="zh-CN" dirty="0"/>
              <a:t>30</a:t>
            </a:r>
            <a:r>
              <a:rPr lang="zh-CN" altLang="en-US" dirty="0"/>
              <a:t>多年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十几年前，</a:t>
            </a:r>
            <a:r>
              <a:rPr lang="en-US" altLang="zh-CN" dirty="0"/>
              <a:t>12</a:t>
            </a:r>
            <a:r>
              <a:rPr lang="zh-CN" altLang="en-US" dirty="0"/>
              <a:t>年左右，开始翻修，很多科技公司，像是苹果的英国总部都设在了这里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现在是集娱乐，购物，休闲，高档住宅与一体的商圈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我们上海的杨树浦发电站重修项目就是参考了这个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75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伦敦金融城的标志性建筑，由世界著名的英国建筑师</a:t>
            </a:r>
            <a:r>
              <a:rPr lang="zh-CN" altLang="en-US" b="1" dirty="0"/>
              <a:t>诺曼</a:t>
            </a:r>
            <a:r>
              <a:rPr lang="en-US" altLang="zh-CN" b="1" dirty="0"/>
              <a:t>·</a:t>
            </a:r>
            <a:r>
              <a:rPr lang="zh-CN" altLang="en-US" b="1" dirty="0"/>
              <a:t>福斯特 </a:t>
            </a:r>
            <a:r>
              <a:rPr lang="en-US" altLang="zh-CN" b="1" dirty="0"/>
              <a:t>(Norman Foster)</a:t>
            </a:r>
            <a:r>
              <a:rPr lang="en-US" altLang="zh-CN" dirty="0"/>
              <a:t> </a:t>
            </a:r>
            <a:r>
              <a:rPr lang="zh-CN" altLang="en-US" dirty="0"/>
              <a:t>设计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现在主要是一些金融，法律和保险公司在里面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伦敦人喜欢把它称作“小黄瓜”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01A80-0C67-4DC9-A141-0EE82193559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0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F73B-61E8-5640-9D3F-66F8AE719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46668-829A-BE4D-6DB8-6B73AAB06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EE5EB-A324-E9B3-96F7-FDAAEE42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CD3E-1ACA-4ABC-A7C3-AE6EDCC1D047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5FA5-F411-886B-A670-FECCD2FA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AC71-907D-4762-573A-8A57CEC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0C47-DE78-9FDB-FAD0-39825ED4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B3FCC-79E7-68BB-D276-3AD02785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96C3-739E-8B43-6206-FE776DC6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C84B-BDA6-4394-A5DC-761CC97902A2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070C-1573-6254-43BC-8D784404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8F1F1-FBEC-2FC2-C45A-0257765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DB498-9315-2487-74F6-73D57AFEF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7AED-BEAD-B4C3-0A3D-2AD57402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92D09-7E1D-641C-A41E-9AF5CA3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064-21DA-485D-93FF-A8D005D0BACF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6A0B-B993-BBE2-EE80-6E3A354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5961-1E8B-A7CB-42A2-2EE3DAD9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0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220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064-1F01-E9EA-FA7F-075601D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CB13-5F26-340E-B884-DABEE488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E6170-88CB-FEBB-7702-0F77D485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488B-2EE6-4D29-A22A-AB91A65553BA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EF54-A871-E33A-1487-8FC8C47B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DE5F-F7CE-6497-3381-8C603BE7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A20-679F-4A63-1B53-7481E145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FA05-548E-AC51-4DD8-CF0C71F7B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BDF3-DE27-1952-04FE-0BA4603C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F69C-EC83-4748-9F42-207B0B7F7AEF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4FF42-4371-D96C-5993-5F01FDD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47ADC-B083-BC61-B086-00E8521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07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4B5E-60B4-9520-DA94-AC55EFF8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0680-E670-7010-DC1B-2A04C71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FD77D-20C5-E7DD-89EB-A6381486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BC103-5960-FFBD-2957-EE352A90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948A-4763-4EE0-97C0-D473B84BFE2B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0D6F-CF56-5878-8079-1201332B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FEFD-27CA-C545-5476-CC67A51A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8044-EC1C-09EC-5E15-AA64F7C0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B3D7-0516-643F-3973-27C70D65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116AF-7FA3-30AE-2D6E-931AF278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0A20C-9630-69DF-9B98-06D30956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D1086-ED47-422C-D57F-254E2F05D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DE8F2-34E3-88D2-F716-7C1445B1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7C2-6438-4C8D-9885-EF594F129AF2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E7518-429E-86FA-99BF-D076EBE0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1984-35C7-87C1-1997-8AB4EF5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B0D2-9E48-529A-C732-C386CEA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7E7FE-E6AF-B788-DDF8-54FB9A03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8C2-0FFC-4AD4-B896-4895AE4FE342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E932D-1CB5-AF18-030A-0DDA8FE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70044-C209-8B68-1304-9C0E2155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0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D20F9-D1BE-73D3-FBC7-A35E3CF0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0A94-C2B5-4F29-B85C-45CA87678128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EC320-30AA-281B-5A1F-45636E9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696C-D432-67FF-378F-5173FF5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E0E-4F38-8FC0-AD26-B17EEDE1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9884-E932-B5F8-8938-544A8641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2DE41-1F51-24DF-D700-CFACF184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B3946-42D4-E7D4-3EE7-1D93D9E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264-F49F-49C9-A7F4-9095CA867FFE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D8740-F32B-E145-9F57-5B9FF3B3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93753-F781-1F34-1E7D-C6CDBDBD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0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48E-02F7-1CC7-9500-C61C2058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2CAA6-AA52-BC5F-8FBA-613C7833F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4E64C-7108-973D-EFC5-3585CD54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C8B9B-B845-95C5-CEC3-B72A590F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F23-268D-49B9-906A-158FBE8CE46C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3B08-DFE1-22F6-F7D9-C9142B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3F9B-0620-6B5F-54E4-9B699F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1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D66B7-5A9E-DD1C-275B-10F08F70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40120-EAC3-E27C-21BE-018E0349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F84-6737-518B-905C-98A833886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41DB-35F8-42F3-A018-9E7E52FFF065}" type="datetime1">
              <a:rPr lang="zh-CN" altLang="en-US" smtClean="0"/>
              <a:t>2026/1/26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339D-B6B4-DD4B-D8E5-B3FE7FDDD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806-ACB5-984C-60E9-85AB4FBBE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C109-1E15-4BCA-93B5-56442BB344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9.jp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fif"/><Relationship Id="rId5" Type="http://schemas.openxmlformats.org/officeDocument/2006/relationships/image" Target="../media/image32.jfif"/><Relationship Id="rId10" Type="http://schemas.openxmlformats.org/officeDocument/2006/relationships/image" Target="../media/image37.jfif"/><Relationship Id="rId4" Type="http://schemas.openxmlformats.org/officeDocument/2006/relationships/image" Target="../media/image31.jfif"/><Relationship Id="rId9" Type="http://schemas.openxmlformats.org/officeDocument/2006/relationships/image" Target="../media/image36.jf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fif"/><Relationship Id="rId13" Type="http://schemas.openxmlformats.org/officeDocument/2006/relationships/image" Target="../media/image37.jfif"/><Relationship Id="rId3" Type="http://schemas.openxmlformats.org/officeDocument/2006/relationships/image" Target="../media/image38.png"/><Relationship Id="rId7" Type="http://schemas.openxmlformats.org/officeDocument/2006/relationships/image" Target="../media/image33.jfif"/><Relationship Id="rId12" Type="http://schemas.openxmlformats.org/officeDocument/2006/relationships/image" Target="../media/image32.jfif"/><Relationship Id="rId2" Type="http://schemas.openxmlformats.org/officeDocument/2006/relationships/image" Target="../media/image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fif"/><Relationship Id="rId11" Type="http://schemas.openxmlformats.org/officeDocument/2006/relationships/image" Target="../media/image41.png"/><Relationship Id="rId5" Type="http://schemas.openxmlformats.org/officeDocument/2006/relationships/image" Target="../media/image31.jfif"/><Relationship Id="rId15" Type="http://schemas.openxmlformats.org/officeDocument/2006/relationships/image" Target="../media/image30.pn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40.jpg"/><Relationship Id="rId1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198EE99-75D6-73CA-DC14-844D9CAA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8EBE5425-E74F-A0A4-A48F-D7BC1261315F}"/>
              </a:ext>
            </a:extLst>
          </p:cNvPr>
          <p:cNvSpPr/>
          <p:nvPr/>
        </p:nvSpPr>
        <p:spPr>
          <a:xfrm>
            <a:off x="510768" y="431769"/>
            <a:ext cx="10218192" cy="574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en-US" sz="3733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2026 </a:t>
            </a:r>
            <a:r>
              <a:rPr lang="zh-CN" altLang="en-US" sz="3733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少年创客松</a:t>
            </a:r>
            <a:r>
              <a:rPr lang="en-US" altLang="zh-CN" sz="3733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733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前置课</a:t>
            </a:r>
            <a:endParaRPr lang="en-US" sz="37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0E3B30-79B3-63A2-B16F-5384560416B1}"/>
              </a:ext>
            </a:extLst>
          </p:cNvPr>
          <p:cNvSpPr txBox="1"/>
          <p:nvPr/>
        </p:nvSpPr>
        <p:spPr>
          <a:xfrm>
            <a:off x="1097741" y="4507683"/>
            <a:ext cx="2525993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b="1" dirty="0"/>
              <a:t>👤 露面</a:t>
            </a:r>
            <a:endParaRPr lang="en-US" altLang="zh-CN" sz="1333" b="1" dirty="0"/>
          </a:p>
          <a:p>
            <a:br>
              <a:rPr lang="zh-CN" altLang="en-US" sz="1333" dirty="0"/>
            </a:br>
            <a:r>
              <a:rPr lang="en-US" altLang="zh-CN" sz="1333" dirty="0"/>
              <a:t>• </a:t>
            </a:r>
            <a:r>
              <a:rPr lang="zh-CN" altLang="en-US" sz="1333" dirty="0"/>
              <a:t>请尽量开启摄像头</a:t>
            </a:r>
            <a:br>
              <a:rPr lang="zh-CN" altLang="en-US" sz="1333" dirty="0"/>
            </a:br>
            <a:r>
              <a:rPr lang="en-US" altLang="zh-CN" sz="1333" dirty="0"/>
              <a:t>• </a:t>
            </a:r>
            <a:r>
              <a:rPr lang="zh-CN" altLang="en-US" sz="1333" dirty="0"/>
              <a:t>保持环境安静整洁</a:t>
            </a: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04D7093-72CA-2E0E-DBC9-FB1E071C6642}"/>
              </a:ext>
            </a:extLst>
          </p:cNvPr>
          <p:cNvSpPr/>
          <p:nvPr/>
        </p:nvSpPr>
        <p:spPr>
          <a:xfrm>
            <a:off x="1275094" y="2100330"/>
            <a:ext cx="3301975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7172A3-8DE4-43AD-B643-C20E94970952}"/>
              </a:ext>
            </a:extLst>
          </p:cNvPr>
          <p:cNvSpPr txBox="1"/>
          <p:nvPr/>
        </p:nvSpPr>
        <p:spPr>
          <a:xfrm>
            <a:off x="4833004" y="4507683"/>
            <a:ext cx="2525993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b="1" dirty="0"/>
              <a:t>🔇 静音</a:t>
            </a:r>
            <a:endParaRPr lang="en-US" altLang="zh-CN" sz="1333" b="1" dirty="0"/>
          </a:p>
          <a:p>
            <a:br>
              <a:rPr lang="zh-CN" altLang="en-US" sz="1333" dirty="0"/>
            </a:br>
            <a:r>
              <a:rPr lang="en-US" altLang="zh-CN" sz="1333" dirty="0"/>
              <a:t>• </a:t>
            </a:r>
            <a:r>
              <a:rPr lang="zh-CN" altLang="en-US" sz="1333" dirty="0"/>
              <a:t>进入后请立即静音</a:t>
            </a:r>
            <a:br>
              <a:rPr lang="zh-CN" altLang="en-US" sz="1333" dirty="0"/>
            </a:br>
            <a:r>
              <a:rPr lang="en-US" altLang="zh-CN" sz="1333" dirty="0"/>
              <a:t>• </a:t>
            </a:r>
            <a:r>
              <a:rPr lang="zh-CN" altLang="en-US" sz="1333" dirty="0"/>
              <a:t>发言时再解除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09F377-3E39-FAA0-AA45-354E013A736F}"/>
              </a:ext>
            </a:extLst>
          </p:cNvPr>
          <p:cNvSpPr txBox="1"/>
          <p:nvPr/>
        </p:nvSpPr>
        <p:spPr>
          <a:xfrm>
            <a:off x="8445465" y="4501239"/>
            <a:ext cx="3689927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b="1" dirty="0"/>
              <a:t>💬 有序发言</a:t>
            </a:r>
            <a:endParaRPr lang="en-US" altLang="zh-CN" sz="1333" b="1" dirty="0"/>
          </a:p>
          <a:p>
            <a:br>
              <a:rPr lang="zh-CN" altLang="en-US" sz="1333" dirty="0"/>
            </a:br>
            <a:r>
              <a:rPr lang="en-US" altLang="zh-CN" sz="1333" dirty="0"/>
              <a:t>• </a:t>
            </a:r>
            <a:r>
              <a:rPr lang="zh-CN" altLang="en-US" sz="1333" dirty="0"/>
              <a:t>提问请用“举手”功能</a:t>
            </a:r>
            <a:br>
              <a:rPr lang="zh-CN" altLang="en-US" sz="1333" dirty="0"/>
            </a:br>
            <a:r>
              <a:rPr lang="en-US" altLang="zh-CN" sz="1333" dirty="0"/>
              <a:t>• </a:t>
            </a:r>
            <a:r>
              <a:rPr lang="zh-CN" altLang="en-US" sz="1333" dirty="0"/>
              <a:t>聊天区仅讨论课程内容</a:t>
            </a:r>
          </a:p>
          <a:p>
            <a:endParaRPr lang="zh-CN" altLang="en-US" sz="1333" dirty="0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FD103638-1B9E-3A67-40E5-EC2DF330890D}"/>
              </a:ext>
            </a:extLst>
          </p:cNvPr>
          <p:cNvSpPr/>
          <p:nvPr/>
        </p:nvSpPr>
        <p:spPr>
          <a:xfrm>
            <a:off x="2521306" y="2268024"/>
            <a:ext cx="6197117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Welcome </a:t>
            </a:r>
            <a:r>
              <a:rPr lang="en-US" altLang="zh-CN" sz="4800" b="1" dirty="0">
                <a:solidFill>
                  <a:schemeClr val="accent1">
                    <a:lumMod val="7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to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latin typeface="Harlow Solid Italic" panose="04030604020F02020D02" pitchFamily="82" charset="0"/>
              <a:ea typeface="微软雅黑" panose="020B0503020204020204" pitchFamily="34" charset="-122"/>
            </a:endParaRPr>
          </a:p>
          <a:p>
            <a:pPr algn="ctr"/>
            <a:r>
              <a:rPr lang="en-US" sz="4800" b="1" dirty="0" err="1">
                <a:solidFill>
                  <a:schemeClr val="accent1">
                    <a:lumMod val="7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Innovathon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accent1">
                    <a:lumMod val="7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· 2026</a:t>
            </a:r>
            <a:endParaRPr lang="en-US" sz="4800" dirty="0">
              <a:solidFill>
                <a:schemeClr val="accent1">
                  <a:lumMod val="75000"/>
                </a:schemeClr>
              </a:solidFill>
              <a:latin typeface="Harlow Solid Italic" panose="04030604020F02020D02" pitchFamily="82" charset="0"/>
              <a:ea typeface="微软雅黑" panose="020B0503020204020204" pitchFamily="34" charset="-122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98F35129-5C86-666B-4BF9-99E019CEBC04}"/>
              </a:ext>
            </a:extLst>
          </p:cNvPr>
          <p:cNvSpPr/>
          <p:nvPr/>
        </p:nvSpPr>
        <p:spPr>
          <a:xfrm>
            <a:off x="9465964" y="523663"/>
            <a:ext cx="2525993" cy="2051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333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未知边界</a:t>
            </a:r>
            <a:r>
              <a:rPr lang="en-US" altLang="zh-CN" sz="1333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en-US" sz="1333" b="1" i="1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BoundaryUnknown</a:t>
            </a:r>
            <a:endParaRPr lang="en-US" sz="1333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5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1BDBE-99CA-C1AF-E61D-3AC219CCC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DC443C3-16F0-3798-AB17-C4A003830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22AE4-D44D-608B-63F3-E9B3DE2F2F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59031F-1F1B-4268-BEE2-3C3C00EE5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C00AAAD-63EC-2381-8C5B-12BE9991097D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5E41B-5FEE-68E2-DF92-39295861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3" name="Google Shape;867;p33">
            <a:extLst>
              <a:ext uri="{FF2B5EF4-FFF2-40B4-BE49-F238E27FC236}">
                <a16:creationId xmlns:a16="http://schemas.microsoft.com/office/drawing/2014/main" id="{8797F71D-4A48-28B9-0E2B-5A760D500889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Self-Driving Cars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2BAA86-1450-BB9E-E47B-117617968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410164"/>
            <a:ext cx="5321300" cy="35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5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105C6-DD85-44CE-D95F-4E6F59BC5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53A053E-C973-0EC6-4CC6-957EC2FE1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3C285-6A78-441B-108E-E4C7A0C014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B7BDA-3087-2297-7C0A-BEE1D8FEB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6F22221-9B2B-2BD7-20D2-25A188A88A8F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F0D84-9E07-B0B3-70ED-D0165DDA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0EE1B-1168-F8F2-938B-4EACA3315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92" y="2173833"/>
            <a:ext cx="4226214" cy="4152806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CC15C9E0-B120-9901-52C9-0BDD6EAB376C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Chatbots(LLMs)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ECD5A9-FAA4-47B6-BB37-47577DC4D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12" y="1903461"/>
            <a:ext cx="1930301" cy="1930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1F1FD-991E-9F5D-7C4D-D731A86D2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47" y="4221431"/>
            <a:ext cx="1595437" cy="15954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6CD38A-C612-785E-4A41-4577273C8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50" y="4135128"/>
            <a:ext cx="3228975" cy="18162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CF82D6-56FB-16FE-F589-09B3D72BD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62" y="2152022"/>
            <a:ext cx="1657349" cy="16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9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58F43-4A95-5AE4-16AA-FF4376E8F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880BC49-ED74-E322-60F9-B0B1155FA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2CA37E-97A4-8CF4-E177-12BC602196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2E392-3CF5-8D48-7C0B-64B110719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33EC6B6-E12E-023B-02A1-2BD7CBFA0491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A4997D-252A-1445-AB58-1F5156E4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0D494B4-8A5C-0D37-BD99-CF25288D1FF6}"/>
              </a:ext>
            </a:extLst>
          </p:cNvPr>
          <p:cNvSpPr txBox="1">
            <a:spLocks/>
          </p:cNvSpPr>
          <p:nvPr/>
        </p:nvSpPr>
        <p:spPr>
          <a:xfrm>
            <a:off x="2222599" y="658101"/>
            <a:ext cx="7746800" cy="1879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12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These all use: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9AF4E-4457-2D29-516E-2E8032E9E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80" y="2612422"/>
            <a:ext cx="6629643" cy="37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4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40F45-82AA-D4F7-7CFD-ED830C7F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0CEC118-82CE-1775-7225-15A90FAC8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F01E60-ED57-65F5-D48B-1CC3B1B9DC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A199E-EB43-38E8-EF4A-D81F8BF50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44480A2-98B6-41DF-6686-08ED203C47AF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FC10B-3A7F-1D52-69DD-A23A5188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Google Shape;867;p33">
            <a:extLst>
              <a:ext uri="{FF2B5EF4-FFF2-40B4-BE49-F238E27FC236}">
                <a16:creationId xmlns:a16="http://schemas.microsoft.com/office/drawing/2014/main" id="{9D1B1180-0751-FF4F-3D22-159AE068627F}"/>
              </a:ext>
            </a:extLst>
          </p:cNvPr>
          <p:cNvSpPr txBox="1">
            <a:spLocks/>
          </p:cNvSpPr>
          <p:nvPr/>
        </p:nvSpPr>
        <p:spPr>
          <a:xfrm>
            <a:off x="2384525" y="154843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12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But…</a:t>
            </a: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0880AC3-9954-2261-CD2A-9F5ACF7720A6}"/>
              </a:ext>
            </a:extLst>
          </p:cNvPr>
          <p:cNvSpPr txBox="1">
            <a:spLocks/>
          </p:cNvSpPr>
          <p:nvPr/>
        </p:nvSpPr>
        <p:spPr>
          <a:xfrm>
            <a:off x="1573261" y="3473660"/>
            <a:ext cx="9045475" cy="271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Do Machines Learn, Really?</a:t>
            </a:r>
          </a:p>
        </p:txBody>
      </p:sp>
    </p:spTree>
    <p:extLst>
      <p:ext uri="{BB962C8B-B14F-4D97-AF65-F5344CB8AC3E}">
        <p14:creationId xmlns:p14="http://schemas.microsoft.com/office/powerpoint/2010/main" val="3945868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9770E-0621-8E0E-38F0-A4E00FDD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A2EE441-548C-7930-2630-ACB37F628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2605E-9F78-4EBF-D6DE-007DA1EC86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4AD15D-347D-42CD-9C37-8A42A8FAC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B092C22-21CD-3FEC-B240-46AD2B1302C0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2B568-AF4F-39A4-8E44-63424C36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661F832-9E5C-A84D-12E0-2C9149D7DCA9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Play a Game…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BD4633-CAE3-8839-B1C1-881B5B55A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10164"/>
            <a:ext cx="6248400" cy="3516612"/>
          </a:xfrm>
          <a:prstGeom prst="rect">
            <a:avLst/>
          </a:prstGeom>
        </p:spPr>
      </p:pic>
      <p:sp>
        <p:nvSpPr>
          <p:cNvPr id="10" name="Google Shape;867;p33">
            <a:extLst>
              <a:ext uri="{FF2B5EF4-FFF2-40B4-BE49-F238E27FC236}">
                <a16:creationId xmlns:a16="http://schemas.microsoft.com/office/drawing/2014/main" id="{AA67A145-B525-BB2B-08E9-65DFB30BF679}"/>
              </a:ext>
            </a:extLst>
          </p:cNvPr>
          <p:cNvSpPr txBox="1">
            <a:spLocks/>
          </p:cNvSpPr>
          <p:nvPr/>
        </p:nvSpPr>
        <p:spPr>
          <a:xfrm>
            <a:off x="-361899" y="3055779"/>
            <a:ext cx="3619400" cy="222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Alpaca</a:t>
            </a:r>
          </a:p>
          <a:p>
            <a:pPr algn="ctr"/>
            <a:r>
              <a:rPr lang="zh-CN" altLang="en-US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羊驼</a:t>
            </a:r>
            <a:endParaRPr lang="en-US" altLang="zh-CN" sz="6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  <p:sp>
        <p:nvSpPr>
          <p:cNvPr id="11" name="Google Shape;867;p33">
            <a:extLst>
              <a:ext uri="{FF2B5EF4-FFF2-40B4-BE49-F238E27FC236}">
                <a16:creationId xmlns:a16="http://schemas.microsoft.com/office/drawing/2014/main" id="{72E94892-8CA7-1FE1-82BF-C2B2C184C6A8}"/>
              </a:ext>
            </a:extLst>
          </p:cNvPr>
          <p:cNvSpPr txBox="1">
            <a:spLocks/>
          </p:cNvSpPr>
          <p:nvPr/>
        </p:nvSpPr>
        <p:spPr>
          <a:xfrm>
            <a:off x="8896400" y="3022683"/>
            <a:ext cx="3619400" cy="229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</a:t>
            </a:r>
          </a:p>
          <a:p>
            <a:pPr algn="ctr"/>
            <a:r>
              <a:rPr lang="zh-CN" altLang="en-US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大羊驼</a:t>
            </a:r>
            <a:endParaRPr lang="en-US" altLang="zh-CN" sz="6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874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B43D-6F1A-0A94-D06E-456B9959F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9312F52-3FC7-8B10-8E91-CE0B439D3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A3688-4D5B-E2CE-9207-324A49C182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F7C860-C2A8-F432-078E-5F08E8A50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500E710-B70C-F0C3-11D8-7C4E443F5EF3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A781F-64BB-B95A-2114-465B47FF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07FAC04-5451-A57F-8980-E143CB4E2AAA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 or Alpaca?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A465B-F70D-58BF-C39E-31648BA90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37" y="2197100"/>
            <a:ext cx="6233127" cy="4155418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2CC92D74-F43F-F3E9-1AE7-0FE50601FF6E}"/>
              </a:ext>
            </a:extLst>
          </p:cNvPr>
          <p:cNvSpPr txBox="1">
            <a:spLocks/>
          </p:cNvSpPr>
          <p:nvPr/>
        </p:nvSpPr>
        <p:spPr>
          <a:xfrm>
            <a:off x="7861400" y="3188188"/>
            <a:ext cx="36194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Alpaca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AFF754-7E00-833A-F555-024C1B200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59" y="3808610"/>
            <a:ext cx="695666" cy="6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0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EC46-9730-C937-9168-920793C8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141044-7E25-F2AD-CCC7-5088041C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BCFCB-80AC-9503-5728-867FDDED4C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239448-3FF8-C90F-BFB7-44107D966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F63F4B-2D4B-AC6E-991A-2ACAB53B2EE6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4A083-1BA1-9474-D42A-9E745F9D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37FE9DC-733D-18DF-FD07-09C73DAD746F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 or Alpaca?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6D58D-5D3E-A51E-DBF9-7BCFD3AD6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74" y="2247264"/>
            <a:ext cx="3844925" cy="4062691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60B1EED5-DDB5-E2DE-CBF7-6A1438995783}"/>
              </a:ext>
            </a:extLst>
          </p:cNvPr>
          <p:cNvSpPr txBox="1">
            <a:spLocks/>
          </p:cNvSpPr>
          <p:nvPr/>
        </p:nvSpPr>
        <p:spPr>
          <a:xfrm>
            <a:off x="7861400" y="3188188"/>
            <a:ext cx="36194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Alpaca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3AA7BC-1DAE-5B39-9B78-E221FB993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59" y="3808610"/>
            <a:ext cx="695666" cy="6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8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2AB9-8623-6E65-45AC-0B4C69ED2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EFFEEFC-F2E7-A985-30A7-68B80AD2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0FC7BD-70E0-CAAE-8A46-4F7C96CC44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603185-AA45-2841-5740-82E63BFD2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BBA09A1-07CD-62D4-25D5-88AC213F7E87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C1324-A89A-7F8A-38E7-13697803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D9C4B13-D5E8-DE05-1C5B-716BF6CE499F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 or Alpaca?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AE841-C89C-F38A-7BE6-A1CA07AD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2235196"/>
            <a:ext cx="5365750" cy="4024313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C6BE34A4-7344-1B6F-707C-CB6F4889BF3F}"/>
              </a:ext>
            </a:extLst>
          </p:cNvPr>
          <p:cNvSpPr txBox="1">
            <a:spLocks/>
          </p:cNvSpPr>
          <p:nvPr/>
        </p:nvSpPr>
        <p:spPr>
          <a:xfrm>
            <a:off x="7861400" y="3188188"/>
            <a:ext cx="36194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763BE6-2000-8974-923D-40D02DBA5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59" y="3808610"/>
            <a:ext cx="695666" cy="6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5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05D11-5EF4-B2A1-1EEC-D3C745EB3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49A0100-F8AE-57CB-D615-62700C0AD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C4C9FC-CC9F-2051-15DD-FA6FD8F1A5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A19A7A-E283-B730-417A-6FE94098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7AD7C0-8D95-919F-CFA5-871D8A2FFF78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1D4C9-1EA1-F9B3-D9D3-D248502B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891CE91-128D-A98D-FF14-B68458434CE1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 or Alpaca?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5907D4-BAA6-B3DB-7D41-04344CE16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2235200"/>
            <a:ext cx="4121150" cy="4121150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856F9A9E-0CCC-985B-E84E-4C215915766C}"/>
              </a:ext>
            </a:extLst>
          </p:cNvPr>
          <p:cNvSpPr txBox="1">
            <a:spLocks/>
          </p:cNvSpPr>
          <p:nvPr/>
        </p:nvSpPr>
        <p:spPr>
          <a:xfrm>
            <a:off x="7861400" y="3188188"/>
            <a:ext cx="36194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Alpaca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7645E-5BE6-CDEB-7A15-D746B0AF8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59" y="3808610"/>
            <a:ext cx="695666" cy="6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9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5B2EE-30EF-EFCD-21D8-AA49A2D30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D5879E8-E6D1-3E2E-5ED9-694350C18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264C06-A8C5-E3CF-D07B-AE6A981F3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6936B1-6844-E07C-799C-5A697A7E5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A727F3-7A60-1946-26E3-331C8A3E2ECB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A25D-EFFE-1680-32EE-5AC08614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19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92F6AB33-AC50-C7A7-4967-F955552E4523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 or Alpaca?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3EC97-EE06-345E-9430-F38FD97FB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2410164"/>
            <a:ext cx="5502415" cy="3871295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D81DD164-0B26-7611-DA40-390FC1563288}"/>
              </a:ext>
            </a:extLst>
          </p:cNvPr>
          <p:cNvSpPr txBox="1">
            <a:spLocks/>
          </p:cNvSpPr>
          <p:nvPr/>
        </p:nvSpPr>
        <p:spPr>
          <a:xfrm>
            <a:off x="7861400" y="3188188"/>
            <a:ext cx="36194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A0B1B1-CDB9-7278-DCB5-088DF13ED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59" y="3808610"/>
            <a:ext cx="695666" cy="6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1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982CE2-357D-EEA2-E60A-20172D1C4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4BC39E7-8798-676F-63C1-093D28359AFA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Who Am I?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89E55-DCC3-32C4-8C34-B37FC3291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96" y="2280110"/>
            <a:ext cx="3578482" cy="3893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6CED1F-7695-BD23-A1D4-B84D41148E78}"/>
              </a:ext>
            </a:extLst>
          </p:cNvPr>
          <p:cNvSpPr txBox="1"/>
          <p:nvPr/>
        </p:nvSpPr>
        <p:spPr>
          <a:xfrm>
            <a:off x="6726823" y="2747901"/>
            <a:ext cx="4538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65000"/>
                  </a:schemeClr>
                </a:solidFill>
                <a:latin typeface="High Tower Text" panose="02040502050506030303" pitchFamily="18" charset="0"/>
              </a:rPr>
              <a:t>Jing Guo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9AE55-483A-3BD0-206A-8DE10D5E5075}"/>
              </a:ext>
            </a:extLst>
          </p:cNvPr>
          <p:cNvSpPr txBox="1"/>
          <p:nvPr/>
        </p:nvSpPr>
        <p:spPr>
          <a:xfrm>
            <a:off x="7052845" y="3969353"/>
            <a:ext cx="388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郭 靖</a:t>
            </a:r>
            <a:endParaRPr lang="en-US" altLang="zh-CN" sz="9600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002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51322-1C35-1CF6-C89B-2A336FFFF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05CEE3A-A29E-05A5-A059-A31108D96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380803-DF03-2D74-EAC4-AEC8E39944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2FB0-2CD6-725C-CB68-C81D8F87F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2CEA4CC-5C66-72C3-DF92-F4804C4622A4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8D8E9F-FFB9-441A-9E63-50A80736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DC398ED3-0B29-7293-7EDA-CA74DA813849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 or Alpaca?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BB2C2F-DA76-6F1C-3C57-AE496AF3D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049" y="2410164"/>
            <a:ext cx="2409107" cy="3689350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185B188D-318D-D625-1889-0A8CB073E33A}"/>
              </a:ext>
            </a:extLst>
          </p:cNvPr>
          <p:cNvSpPr txBox="1">
            <a:spLocks/>
          </p:cNvSpPr>
          <p:nvPr/>
        </p:nvSpPr>
        <p:spPr>
          <a:xfrm>
            <a:off x="7861400" y="3188188"/>
            <a:ext cx="36194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20019-822B-4E1F-AB90-E59D7E56B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59" y="3808610"/>
            <a:ext cx="695666" cy="6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4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F2993-B3C2-150B-48A4-38E0FFF5B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EB1F44F-1D52-D974-77A5-B79E9F133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19F2DE-12DF-9AB5-5574-CC1B206AEB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1D7EC6-3C16-32CC-8ED5-393A2164C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508FE26-52CF-27E4-D5E8-DB917BAF28DA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3213D-CE65-99E2-D719-52FF48D1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3892334-D24D-77E5-169C-5FD434A1DC8B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 or Alpaca?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AA9C9-7D21-25F1-42FF-18F36C27C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94" y="2307468"/>
            <a:ext cx="3042296" cy="4146650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45D6548F-5009-3DB3-8D1E-0122D59683DA}"/>
              </a:ext>
            </a:extLst>
          </p:cNvPr>
          <p:cNvSpPr txBox="1">
            <a:spLocks/>
          </p:cNvSpPr>
          <p:nvPr/>
        </p:nvSpPr>
        <p:spPr>
          <a:xfrm>
            <a:off x="7861400" y="3188188"/>
            <a:ext cx="36194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Alpaca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CACFCE-1A30-EF25-DEC3-720316D3A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59" y="3808610"/>
            <a:ext cx="695666" cy="6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3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718B-5D60-B788-4EB6-A521EF84C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AC5084F-813F-961E-C92E-50548CEF8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44B425-EAB9-E6E8-E97F-71A4E6BE3D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305F62-E48B-66A2-D584-A09836C2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E29CB0-8080-E4F0-FA3B-3FAA0A6EA816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6A364-2367-CC50-C726-97892546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80BD6C9-7ED1-6B0A-8760-B7D356819EB8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 or Alpaca?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7A101-58AF-8D8E-15E5-B4EA0FA44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07" y="2348291"/>
            <a:ext cx="4841393" cy="3911218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BEBE1337-8EC6-891B-C691-BAD0FFE73ACD}"/>
              </a:ext>
            </a:extLst>
          </p:cNvPr>
          <p:cNvSpPr txBox="1">
            <a:spLocks/>
          </p:cNvSpPr>
          <p:nvPr/>
        </p:nvSpPr>
        <p:spPr>
          <a:xfrm>
            <a:off x="7861400" y="3188188"/>
            <a:ext cx="36194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E33718-FF30-4583-BADE-D98C955A0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59" y="3808610"/>
            <a:ext cx="695666" cy="6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3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A004F-2F92-0607-C3AC-C55BEAA8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52560D0-EE11-7E2A-EA30-CD3C8F488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AF66CB-D65C-AA3C-3115-353A4FB2C4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F2AE55-60CB-184D-14C3-72A5D53A1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B51E84-83EC-D8C3-5BB7-AC730421F14D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C2BA67-E04F-CECE-EED1-C460A69F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ED301345-685E-99DA-D732-B1E52FAE455A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 or Alpaca?</a:t>
            </a:r>
          </a:p>
        </p:txBody>
      </p:sp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99D76CA9-7FC9-DD77-9576-1E4068A729EC}"/>
              </a:ext>
            </a:extLst>
          </p:cNvPr>
          <p:cNvSpPr txBox="1">
            <a:spLocks/>
          </p:cNvSpPr>
          <p:nvPr/>
        </p:nvSpPr>
        <p:spPr>
          <a:xfrm>
            <a:off x="1033762" y="5203090"/>
            <a:ext cx="36194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Alpaca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CE618-5B66-4E0B-1B4F-2905184A0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5" y="2043256"/>
            <a:ext cx="1856390" cy="1237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964BC-FE55-0886-62F5-ABFEEF7AD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87" y="2066961"/>
            <a:ext cx="1428451" cy="1509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6EAF5-D83C-AC12-FD70-990D88AA6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78" y="2278389"/>
            <a:ext cx="1918521" cy="1438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FBA362-F8A4-4958-920A-3711C2182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87" y="3919342"/>
            <a:ext cx="1425475" cy="1425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418DC3-B0D2-1394-0BEB-288EF8BA2B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37" y="2006282"/>
            <a:ext cx="1881328" cy="1323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591A85-899D-E430-030C-B8065F1A43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3626695"/>
            <a:ext cx="1186379" cy="18168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3DCB63-8BC2-9F37-5D70-1DBBB62781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06" y="3576316"/>
            <a:ext cx="1425475" cy="1942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F705E0-E292-3E62-30D0-865E9F7E5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359" y="4130352"/>
            <a:ext cx="1583843" cy="1279540"/>
          </a:xfrm>
          <a:prstGeom prst="rect">
            <a:avLst/>
          </a:prstGeom>
        </p:spPr>
      </p:pic>
      <p:sp>
        <p:nvSpPr>
          <p:cNvPr id="19" name="Google Shape;867;p33">
            <a:extLst>
              <a:ext uri="{FF2B5EF4-FFF2-40B4-BE49-F238E27FC236}">
                <a16:creationId xmlns:a16="http://schemas.microsoft.com/office/drawing/2014/main" id="{8603E450-769C-AA8B-5851-9FC04F840FED}"/>
              </a:ext>
            </a:extLst>
          </p:cNvPr>
          <p:cNvSpPr txBox="1">
            <a:spLocks/>
          </p:cNvSpPr>
          <p:nvPr/>
        </p:nvSpPr>
        <p:spPr>
          <a:xfrm>
            <a:off x="7660378" y="5116217"/>
            <a:ext cx="36194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</a:t>
            </a:r>
          </a:p>
        </p:txBody>
      </p:sp>
    </p:spTree>
    <p:extLst>
      <p:ext uri="{BB962C8B-B14F-4D97-AF65-F5344CB8AC3E}">
        <p14:creationId xmlns:p14="http://schemas.microsoft.com/office/powerpoint/2010/main" val="193833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9041-459A-67EA-3A3F-DEFFC72A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5A58245-C256-3012-8163-C2A1CC5DE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D9890-12A1-C0A8-EAB5-8C5B4FC0C5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C63E4C5-D702-D817-9A24-4C843BF53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57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0849D87-B081-C0E0-CFAE-ADBDC8290333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4571F-09D6-C979-1F8B-B76A246C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4854A84-9DD1-D1E5-3252-D9E7341503A1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How Do Machines Learn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14E185D-8A25-0C27-210C-6FBFD2D4B2CD}"/>
              </a:ext>
            </a:extLst>
          </p:cNvPr>
          <p:cNvSpPr/>
          <p:nvPr/>
        </p:nvSpPr>
        <p:spPr>
          <a:xfrm>
            <a:off x="4475786" y="3041989"/>
            <a:ext cx="2797060" cy="23368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B9133D-3CDE-3B0D-C74A-EE83C686F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829">
            <a:off x="4725157" y="3297270"/>
            <a:ext cx="2262378" cy="1878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8B97FB-2729-EC71-52CB-6EF997236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1" y="2869357"/>
            <a:ext cx="895180" cy="596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C450FD-4491-E4B4-92EF-09611618D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01" y="2274888"/>
            <a:ext cx="668575" cy="706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9474FE-81FE-814F-F2E5-E93388C1C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75" y="3250928"/>
            <a:ext cx="505884" cy="689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8DDB65-C9D0-912D-4CB5-C567FE80A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98" y="2628108"/>
            <a:ext cx="706441" cy="706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9AF32A-9A0D-B331-0BD9-262A043A3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98" y="3191047"/>
            <a:ext cx="563447" cy="7695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30DBE6-7A02-FBFF-EB9A-190A76D81E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56" y="4543375"/>
            <a:ext cx="668331" cy="8354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2621BE-44E6-DD3C-B39C-01BFED7933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0" y="4961082"/>
            <a:ext cx="622797" cy="9537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F26786-64E6-102B-0FB7-E58E24282F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65" y="4430429"/>
            <a:ext cx="956856" cy="6732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3F3051-F3E7-F4C9-CECA-528EEAD9CD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87" y="5266352"/>
            <a:ext cx="928407" cy="6963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D03E71-3D05-EC94-0322-B952AEC353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27" y="5006783"/>
            <a:ext cx="800936" cy="647052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BCD455B-3803-BD2E-E9CC-A8DEA11C563B}"/>
              </a:ext>
            </a:extLst>
          </p:cNvPr>
          <p:cNvSpPr/>
          <p:nvPr/>
        </p:nvSpPr>
        <p:spPr>
          <a:xfrm>
            <a:off x="2769601" y="3866061"/>
            <a:ext cx="1149350" cy="6223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31EDC59-AE58-9B02-B66B-21D0848B6444}"/>
              </a:ext>
            </a:extLst>
          </p:cNvPr>
          <p:cNvSpPr/>
          <p:nvPr/>
        </p:nvSpPr>
        <p:spPr>
          <a:xfrm>
            <a:off x="7829681" y="3866061"/>
            <a:ext cx="1149350" cy="6223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Google Shape;867;p33">
            <a:extLst>
              <a:ext uri="{FF2B5EF4-FFF2-40B4-BE49-F238E27FC236}">
                <a16:creationId xmlns:a16="http://schemas.microsoft.com/office/drawing/2014/main" id="{7540A3D7-D0C5-1D25-1A18-1B024AFCB73D}"/>
              </a:ext>
            </a:extLst>
          </p:cNvPr>
          <p:cNvSpPr txBox="1">
            <a:spLocks/>
          </p:cNvSpPr>
          <p:nvPr/>
        </p:nvSpPr>
        <p:spPr>
          <a:xfrm>
            <a:off x="330339" y="5978584"/>
            <a:ext cx="2570778" cy="81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4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Collect Data</a:t>
            </a:r>
          </a:p>
        </p:txBody>
      </p:sp>
      <p:sp>
        <p:nvSpPr>
          <p:cNvPr id="34" name="Google Shape;867;p33">
            <a:extLst>
              <a:ext uri="{FF2B5EF4-FFF2-40B4-BE49-F238E27FC236}">
                <a16:creationId xmlns:a16="http://schemas.microsoft.com/office/drawing/2014/main" id="{51D5C6D0-1CBD-3A60-FA39-EF1CD4FB9E2E}"/>
              </a:ext>
            </a:extLst>
          </p:cNvPr>
          <p:cNvSpPr txBox="1">
            <a:spLocks/>
          </p:cNvSpPr>
          <p:nvPr/>
        </p:nvSpPr>
        <p:spPr>
          <a:xfrm>
            <a:off x="4657210" y="5914844"/>
            <a:ext cx="2434211" cy="81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4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Train Model</a:t>
            </a:r>
          </a:p>
        </p:txBody>
      </p:sp>
      <p:sp>
        <p:nvSpPr>
          <p:cNvPr id="35" name="Google Shape;867;p33">
            <a:extLst>
              <a:ext uri="{FF2B5EF4-FFF2-40B4-BE49-F238E27FC236}">
                <a16:creationId xmlns:a16="http://schemas.microsoft.com/office/drawing/2014/main" id="{781E5654-8809-3C8E-023E-4C0F19F0D748}"/>
              </a:ext>
            </a:extLst>
          </p:cNvPr>
          <p:cNvSpPr txBox="1">
            <a:spLocks/>
          </p:cNvSpPr>
          <p:nvPr/>
        </p:nvSpPr>
        <p:spPr>
          <a:xfrm>
            <a:off x="9340326" y="5892151"/>
            <a:ext cx="2178025" cy="81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4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Predict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A635617-86B4-A3C6-4481-F8C1D18C2C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94" y="2685512"/>
            <a:ext cx="1747567" cy="1892672"/>
          </a:xfrm>
          <a:prstGeom prst="rect">
            <a:avLst/>
          </a:prstGeom>
        </p:spPr>
      </p:pic>
      <p:sp>
        <p:nvSpPr>
          <p:cNvPr id="56" name="Google Shape;867;p33">
            <a:extLst>
              <a:ext uri="{FF2B5EF4-FFF2-40B4-BE49-F238E27FC236}">
                <a16:creationId xmlns:a16="http://schemas.microsoft.com/office/drawing/2014/main" id="{48D0087B-55E4-DBFD-8FA0-C14D528F8406}"/>
              </a:ext>
            </a:extLst>
          </p:cNvPr>
          <p:cNvSpPr txBox="1">
            <a:spLocks/>
          </p:cNvSpPr>
          <p:nvPr/>
        </p:nvSpPr>
        <p:spPr>
          <a:xfrm>
            <a:off x="9608289" y="4886864"/>
            <a:ext cx="1509511" cy="81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3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Alpaca</a:t>
            </a:r>
          </a:p>
          <a:p>
            <a:pPr algn="ctr"/>
            <a:r>
              <a:rPr lang="en-US" altLang="zh-CN" sz="3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13C9D79-227A-6061-4B5A-71587659E9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620" y="4780682"/>
            <a:ext cx="316360" cy="31621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3BB7FE5-6F30-53A0-5F68-28BC105E2A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366" y="5253494"/>
            <a:ext cx="316360" cy="316360"/>
          </a:xfrm>
          <a:prstGeom prst="rect">
            <a:avLst/>
          </a:prstGeom>
        </p:spPr>
      </p:pic>
      <p:sp>
        <p:nvSpPr>
          <p:cNvPr id="7" name="Google Shape;867;p33">
            <a:extLst>
              <a:ext uri="{FF2B5EF4-FFF2-40B4-BE49-F238E27FC236}">
                <a16:creationId xmlns:a16="http://schemas.microsoft.com/office/drawing/2014/main" id="{60D71CC0-0F99-31F0-BEB4-73B9EDAEC8F5}"/>
              </a:ext>
            </a:extLst>
          </p:cNvPr>
          <p:cNvSpPr txBox="1">
            <a:spLocks/>
          </p:cNvSpPr>
          <p:nvPr/>
        </p:nvSpPr>
        <p:spPr>
          <a:xfrm>
            <a:off x="2357912" y="2681855"/>
            <a:ext cx="1557038" cy="63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3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Alpaca</a:t>
            </a:r>
          </a:p>
        </p:txBody>
      </p:sp>
      <p:sp>
        <p:nvSpPr>
          <p:cNvPr id="8" name="Google Shape;867;p33">
            <a:extLst>
              <a:ext uri="{FF2B5EF4-FFF2-40B4-BE49-F238E27FC236}">
                <a16:creationId xmlns:a16="http://schemas.microsoft.com/office/drawing/2014/main" id="{515D8E91-FCD3-879D-8735-229E7E57130D}"/>
              </a:ext>
            </a:extLst>
          </p:cNvPr>
          <p:cNvSpPr txBox="1">
            <a:spLocks/>
          </p:cNvSpPr>
          <p:nvPr/>
        </p:nvSpPr>
        <p:spPr>
          <a:xfrm>
            <a:off x="2339774" y="5102184"/>
            <a:ext cx="1588090" cy="55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3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Llama</a:t>
            </a:r>
          </a:p>
        </p:txBody>
      </p:sp>
    </p:spTree>
    <p:extLst>
      <p:ext uri="{BB962C8B-B14F-4D97-AF65-F5344CB8AC3E}">
        <p14:creationId xmlns:p14="http://schemas.microsoft.com/office/powerpoint/2010/main" val="1262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1" grpId="0" animBg="1"/>
      <p:bldP spid="32" grpId="0" animBg="1"/>
      <p:bldP spid="33" grpId="0"/>
      <p:bldP spid="34" grpId="0"/>
      <p:bldP spid="35" grpId="0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2BC70-C00E-445A-406A-3EE6AB745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24CA6A6-9919-0114-D2D0-7C27754A9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3460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43C246-F519-961D-1ABB-84A0DEE095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9D5D39-34CA-7C8D-7705-C0456F8C8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94E2539-A0E6-06CF-EADA-9FF0FDDB61DC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BC502-2795-66E0-391B-616D5937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Google Shape;867;p33">
            <a:extLst>
              <a:ext uri="{FF2B5EF4-FFF2-40B4-BE49-F238E27FC236}">
                <a16:creationId xmlns:a16="http://schemas.microsoft.com/office/drawing/2014/main" id="{690643E9-010E-78B6-AB33-E709F683A446}"/>
              </a:ext>
            </a:extLst>
          </p:cNvPr>
          <p:cNvSpPr txBox="1">
            <a:spLocks/>
          </p:cNvSpPr>
          <p:nvPr/>
        </p:nvSpPr>
        <p:spPr>
          <a:xfrm>
            <a:off x="2222600" y="95852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12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Live Demo:</a:t>
            </a:r>
          </a:p>
        </p:txBody>
      </p:sp>
      <p:sp>
        <p:nvSpPr>
          <p:cNvPr id="13" name="Google Shape;867;p33">
            <a:extLst>
              <a:ext uri="{FF2B5EF4-FFF2-40B4-BE49-F238E27FC236}">
                <a16:creationId xmlns:a16="http://schemas.microsoft.com/office/drawing/2014/main" id="{94FBDE00-85F1-CDE3-A02F-90BB655099E2}"/>
              </a:ext>
            </a:extLst>
          </p:cNvPr>
          <p:cNvSpPr txBox="1">
            <a:spLocks/>
          </p:cNvSpPr>
          <p:nvPr/>
        </p:nvSpPr>
        <p:spPr>
          <a:xfrm>
            <a:off x="-395515" y="4098817"/>
            <a:ext cx="12983029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7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Let’s Build an AI Tour Guide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78797-68D3-4C6D-4AD2-E74AD8C64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37" y="2832996"/>
            <a:ext cx="1102524" cy="14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0270-E4C1-D6A4-0A4B-08BB76236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9E944F7-D9C5-D9D6-31E7-DD65CE1BD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3460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8051DB-8E63-9188-7C34-813DA3C248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804F09-8884-FD60-0FD7-E64B021BD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3800576-0804-8E0D-4B48-B761780896BC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A9E977-2064-8A8D-5098-0A2F88BC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9FE69-B959-CD59-97BA-228E4D4A9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00" y="799769"/>
            <a:ext cx="8940700" cy="3877838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CFA68B8-9B1C-1979-A757-28FDEA786DBB}"/>
              </a:ext>
            </a:extLst>
          </p:cNvPr>
          <p:cNvSpPr txBox="1">
            <a:spLocks/>
          </p:cNvSpPr>
          <p:nvPr/>
        </p:nvSpPr>
        <p:spPr>
          <a:xfrm>
            <a:off x="2327375" y="4619751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10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London</a:t>
            </a:r>
          </a:p>
        </p:txBody>
      </p:sp>
    </p:spTree>
    <p:extLst>
      <p:ext uri="{BB962C8B-B14F-4D97-AF65-F5344CB8AC3E}">
        <p14:creationId xmlns:p14="http://schemas.microsoft.com/office/powerpoint/2010/main" val="119068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30DCC-4D93-33E7-6F8D-24ADD60AB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DBF550-6D16-4E59-AA70-EEA9BF85DD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24685F-8B72-A84A-3E6D-A30C35FB3952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C29233-25A4-8BFE-DE80-0F0024F8A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B1CFB-EBB9-7998-AF98-6ACCDE54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FB13AB4-2858-C036-E552-EFEC2C5D39E1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is This Place?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760D3-3B98-88B7-E816-F9918CE70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72" y="2149830"/>
            <a:ext cx="6458955" cy="4304288"/>
          </a:xfrm>
          <a:prstGeom prst="rect">
            <a:avLst/>
          </a:prstGeom>
        </p:spPr>
      </p:pic>
      <p:sp>
        <p:nvSpPr>
          <p:cNvPr id="5" name="Google Shape;867;p33">
            <a:extLst>
              <a:ext uri="{FF2B5EF4-FFF2-40B4-BE49-F238E27FC236}">
                <a16:creationId xmlns:a16="http://schemas.microsoft.com/office/drawing/2014/main" id="{DC8FB875-4598-E967-0EE2-AC0B2405AC45}"/>
              </a:ext>
            </a:extLst>
          </p:cNvPr>
          <p:cNvSpPr txBox="1">
            <a:spLocks/>
          </p:cNvSpPr>
          <p:nvPr/>
        </p:nvSpPr>
        <p:spPr>
          <a:xfrm>
            <a:off x="8325151" y="2930999"/>
            <a:ext cx="3619400" cy="240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Big Ben</a:t>
            </a:r>
          </a:p>
          <a:p>
            <a:pPr algn="ctr"/>
            <a:r>
              <a:rPr lang="zh-CN" altLang="en-US" sz="54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大笨钟</a:t>
            </a:r>
            <a:endParaRPr lang="en-US" altLang="zh-CN" sz="54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588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9B235-B432-5258-BD3D-46E80FEA7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40D499-7AFC-65D0-090A-5B1529330B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05137-044B-595A-6A5A-8EE30E0E6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6E526B-4E9A-AF23-46EC-2DCD42749500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BB42C2-3127-0F82-FDF6-6E62491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35706E-12BE-3BE2-FAFB-6FBA74FA8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78" y="2170374"/>
            <a:ext cx="6405543" cy="4271697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820EDB30-4455-E03E-23CC-59DF267D53CF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is This Place?</a:t>
            </a: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6A8D06D8-2B33-C57C-AAA6-02E3100B9DAB}"/>
              </a:ext>
            </a:extLst>
          </p:cNvPr>
          <p:cNvSpPr txBox="1">
            <a:spLocks/>
          </p:cNvSpPr>
          <p:nvPr/>
        </p:nvSpPr>
        <p:spPr>
          <a:xfrm>
            <a:off x="7839074" y="2988149"/>
            <a:ext cx="4352925" cy="240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7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Tower Bridge</a:t>
            </a:r>
          </a:p>
          <a:p>
            <a:pPr algn="ctr"/>
            <a:r>
              <a:rPr lang="zh-CN" altLang="en-US" sz="54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塔桥</a:t>
            </a:r>
            <a:endParaRPr lang="en-US" altLang="zh-CN" sz="54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640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9DB3A-762B-9A5B-8178-1FF35A2C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DA25CE-84CA-377D-2E5E-1342B8C9D2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198E8F-D1B1-FBFF-E399-B1A44BA83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B1900FD-D67A-82FB-BA33-412688951970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2B49D1-2D2F-39BA-9A9C-E9C07337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29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B45D27-AAE8-95D1-0CB1-29837BD37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9" y="2202842"/>
            <a:ext cx="6401921" cy="4251276"/>
          </a:xfrm>
          <a:prstGeom prst="rect">
            <a:avLst/>
          </a:prstGeom>
        </p:spPr>
      </p:pic>
      <p:sp>
        <p:nvSpPr>
          <p:cNvPr id="11" name="Google Shape;867;p33">
            <a:extLst>
              <a:ext uri="{FF2B5EF4-FFF2-40B4-BE49-F238E27FC236}">
                <a16:creationId xmlns:a16="http://schemas.microsoft.com/office/drawing/2014/main" id="{7E908266-2E51-7DB6-17B9-D5546108B8A2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is This Place?</a:t>
            </a: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A6B0CF0-33B1-9D22-3904-B1F603712AB6}"/>
              </a:ext>
            </a:extLst>
          </p:cNvPr>
          <p:cNvSpPr txBox="1">
            <a:spLocks/>
          </p:cNvSpPr>
          <p:nvPr/>
        </p:nvSpPr>
        <p:spPr>
          <a:xfrm>
            <a:off x="7792937" y="2671762"/>
            <a:ext cx="4352925" cy="3144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7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Tower of London</a:t>
            </a:r>
          </a:p>
          <a:p>
            <a:pPr algn="ctr"/>
            <a:r>
              <a:rPr lang="zh-CN" altLang="en-US" sz="54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伦敦塔</a:t>
            </a:r>
            <a:endParaRPr lang="en-US" altLang="zh-CN" sz="54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239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D6EA3-D6DE-75D2-F79C-09EEA619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9499E6-7FEB-0857-5D59-2A8A467E7D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43198B-51BB-E67D-262E-9E1FBB298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25AD-398C-AC38-81D2-CC69781B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50611617-914B-9441-A3A2-B02BF8C1A9C5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Software Engineer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43757-EAAE-1132-BB43-7E48AF21A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6" y="2228848"/>
            <a:ext cx="5486401" cy="4114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AE8B5-4462-61E1-4BB1-5C89744EF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15" y="3086931"/>
            <a:ext cx="3905249" cy="21967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D7F100-E298-50E9-F237-F73EF31D3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0978">
            <a:off x="3129229" y="3330566"/>
            <a:ext cx="1200030" cy="685973"/>
          </a:xfrm>
          <a:prstGeom prst="rect">
            <a:avLst/>
          </a:prstGeom>
          <a:effectLst>
            <a:glow rad="76200">
              <a:schemeClr val="bg1">
                <a:lumMod val="95000"/>
                <a:alpha val="17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5E24CF-2D15-30FB-926C-287035CFFF5E}"/>
              </a:ext>
            </a:extLst>
          </p:cNvPr>
          <p:cNvSpPr txBox="1"/>
          <p:nvPr/>
        </p:nvSpPr>
        <p:spPr>
          <a:xfrm rot="21253975">
            <a:off x="4186873" y="2681039"/>
            <a:ext cx="2713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glow rad="50800">
                    <a:schemeClr val="bg1">
                      <a:alpha val="33000"/>
                    </a:schemeClr>
                  </a:glow>
                </a:effectLst>
                <a:latin typeface="Ink Free" panose="03080402000500000000" pitchFamily="66" charset="0"/>
              </a:rPr>
              <a:t>This is me!</a:t>
            </a:r>
          </a:p>
        </p:txBody>
      </p:sp>
    </p:spTree>
    <p:extLst>
      <p:ext uri="{BB962C8B-B14F-4D97-AF65-F5344CB8AC3E}">
        <p14:creationId xmlns:p14="http://schemas.microsoft.com/office/powerpoint/2010/main" val="79208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F9A91-022A-66D4-B445-F32C78646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E6DD1A-C73D-68A7-8DCB-2B277684E3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9BEB0-2A99-6ABC-67C7-D88864A6B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90939A-82E4-230C-7125-809D6429366E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39511-052C-2A3E-6095-902A26E9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30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BE84D-5ECA-2173-5239-5F70CB056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4" y="2294330"/>
            <a:ext cx="7248422" cy="4077237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10B95B78-1668-C436-D7BD-7D48BE417242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is This Place?</a:t>
            </a: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C8E52485-578F-469A-A7EE-A508D16EED52}"/>
              </a:ext>
            </a:extLst>
          </p:cNvPr>
          <p:cNvSpPr txBox="1">
            <a:spLocks/>
          </p:cNvSpPr>
          <p:nvPr/>
        </p:nvSpPr>
        <p:spPr>
          <a:xfrm>
            <a:off x="7792937" y="2671762"/>
            <a:ext cx="4352925" cy="3144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Battersea Power Station</a:t>
            </a:r>
          </a:p>
          <a:p>
            <a:pPr algn="ctr"/>
            <a:r>
              <a:rPr lang="zh-CN" altLang="en-US" sz="4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巴特西发电站</a:t>
            </a:r>
            <a:endParaRPr lang="en-US" altLang="zh-CN" sz="40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963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78CB-FEC1-DF75-A4C5-D7ECD6C7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17F104-4C36-5765-2968-EECEBD599C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149E68-9CFA-94FC-EA73-FFC71E0EA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4F53533-B7B4-EB4B-369A-EBA8867DBF4F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353E16-8A53-1CB8-CF03-B34560EC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31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586DA-C21E-5B67-1849-34043768A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39" y="2126155"/>
            <a:ext cx="4921997" cy="4327963"/>
          </a:xfrm>
          <a:prstGeom prst="rect">
            <a:avLst/>
          </a:prstGeom>
        </p:spPr>
      </p:pic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F022601F-CF98-B9A6-81CE-5FBBA3D9F56B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What is This Place?</a:t>
            </a: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1D9FC87F-21E5-A9C3-2F9C-A4746A48E283}"/>
              </a:ext>
            </a:extLst>
          </p:cNvPr>
          <p:cNvSpPr txBox="1">
            <a:spLocks/>
          </p:cNvSpPr>
          <p:nvPr/>
        </p:nvSpPr>
        <p:spPr>
          <a:xfrm>
            <a:off x="7465825" y="2897661"/>
            <a:ext cx="4352925" cy="240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7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</a:t>
            </a:r>
            <a:r>
              <a:rPr lang="en-US" altLang="zh-CN" sz="8000" spc="300" dirty="0" err="1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Gerhkin</a:t>
            </a:r>
            <a:r>
              <a:rPr lang="en-US" altLang="zh-CN" sz="7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”</a:t>
            </a:r>
          </a:p>
          <a:p>
            <a:pPr algn="ctr"/>
            <a:r>
              <a:rPr lang="zh-CN" altLang="en-US" sz="54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“小黄瓜”</a:t>
            </a:r>
            <a:endParaRPr lang="en-US" altLang="zh-CN" sz="5400" spc="300" dirty="0">
              <a:solidFill>
                <a:schemeClr val="accent4">
                  <a:lumMod val="60000"/>
                  <a:lumOff val="40000"/>
                  <a:alpha val="60000"/>
                </a:schemeClr>
              </a:solidFill>
              <a:latin typeface="Amatic SC" panose="020F0502020204030204" pitchFamily="2" charset="-79"/>
              <a:cs typeface="Amatic SC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38015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ADE30-C48B-E492-4DAE-69474FC25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3A6CD02-2455-FE1D-031F-E395416F0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274EDB-9FCD-EC51-B51B-D91A7D3A81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3C7D03-9FDC-D046-4FE8-1F1F4DB15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6C5D937-4278-BB67-7343-676C403D025B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9D7705-28AD-C11B-31FA-B5F048D6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32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4BC3F1-C33C-34D9-6E01-6B09BECD4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5" y="700257"/>
            <a:ext cx="2775568" cy="5600700"/>
          </a:xfrm>
          <a:prstGeom prst="rect">
            <a:avLst/>
          </a:prstGeom>
          <a:effectLst>
            <a:glow rad="127000">
              <a:schemeClr val="bg1">
                <a:alpha val="33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B94DAA-8878-449C-CA02-591779BAF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216" y="700257"/>
            <a:ext cx="2775568" cy="5600700"/>
          </a:xfrm>
          <a:prstGeom prst="rect">
            <a:avLst/>
          </a:prstGeom>
          <a:effectLst>
            <a:glow rad="127000">
              <a:schemeClr val="bg1">
                <a:alpha val="33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EC1FC-251A-226F-3586-85F8BCB42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66" y="700256"/>
            <a:ext cx="2775568" cy="5600700"/>
          </a:xfrm>
          <a:prstGeom prst="rect">
            <a:avLst/>
          </a:prstGeom>
          <a:effectLst>
            <a:glow rad="127000">
              <a:schemeClr val="bg1">
                <a:alpha val="33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FF8A0-A80D-74CD-533B-8B5DDCFA9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74" y="1454448"/>
            <a:ext cx="2220652" cy="4092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C6DE24-F9EF-88BB-3257-649510A9F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28" y="1454448"/>
            <a:ext cx="2264261" cy="4044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C540AD-C328-518E-C059-71667B0FE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302" y="1454448"/>
            <a:ext cx="2233496" cy="40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4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75D-DB4A-66C4-B337-502BD220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544801-7D34-A4EB-60DC-0C9A4ECD89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1459E-731B-0F9E-8174-EC5489975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C6ED9D2-1C41-7C80-336C-EAB5AEBD35ED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FDAAB-39AD-9501-D7C9-76427D78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33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C27A99BD-DC0B-BBA0-49C0-8705B9F5BDAB}"/>
              </a:ext>
            </a:extLst>
          </p:cNvPr>
          <p:cNvSpPr txBox="1">
            <a:spLocks/>
          </p:cNvSpPr>
          <p:nvPr/>
        </p:nvSpPr>
        <p:spPr>
          <a:xfrm>
            <a:off x="1336271" y="2627800"/>
            <a:ext cx="9519457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10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Two Steps (No Code!)</a:t>
            </a:r>
          </a:p>
        </p:txBody>
      </p:sp>
    </p:spTree>
    <p:extLst>
      <p:ext uri="{BB962C8B-B14F-4D97-AF65-F5344CB8AC3E}">
        <p14:creationId xmlns:p14="http://schemas.microsoft.com/office/powerpoint/2010/main" val="408688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F68B8-5F3B-2A02-6C20-614646D6A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59F484-409B-5349-E513-F2ECBD0360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27E29C-6771-E420-57FD-CE891ABD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F0AEAE9-74A8-20E3-6CA8-55FA38C3FF7A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42572-8691-F2A7-DEC6-FC890A12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AAAA2A50-9A57-B85D-3E2B-1FA39D4EF4BA}"/>
              </a:ext>
            </a:extLst>
          </p:cNvPr>
          <p:cNvSpPr txBox="1">
            <a:spLocks/>
          </p:cNvSpPr>
          <p:nvPr/>
        </p:nvSpPr>
        <p:spPr>
          <a:xfrm>
            <a:off x="2222600" y="636916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Step1: Build and Train an </a:t>
            </a:r>
          </a:p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AI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A9381-9FA1-353D-829E-E893608B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5" y="2533332"/>
            <a:ext cx="7994650" cy="36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2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6B035-3C32-F880-A221-60EE4ACFF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3737C3-636A-E2D2-1D95-653AC3DCD9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05B33-90D8-7D75-C954-EE112FC65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A197FAE-4ECB-FDB3-407D-4AAC33FF4AAB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F2F7A-22AB-ED91-AD40-2C4562A4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4D3BD5D2-549B-1691-0431-407DC54F8F9C}"/>
              </a:ext>
            </a:extLst>
          </p:cNvPr>
          <p:cNvSpPr txBox="1">
            <a:spLocks/>
          </p:cNvSpPr>
          <p:nvPr/>
        </p:nvSpPr>
        <p:spPr>
          <a:xfrm>
            <a:off x="3000425" y="607082"/>
            <a:ext cx="619115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6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Step2: Vibe Code an AI Powered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8CD66-5BF5-3D3E-C615-28F49E611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25" y="2598337"/>
            <a:ext cx="6508750" cy="36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93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5D1FA-F53A-08A8-63B5-4E48D7E71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1DCF30-8C37-8C52-C6A6-9A993F20C3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01911-3FFC-8094-8445-81AD3C100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9122E5D-8A4E-9319-1096-54B3B10EB2B1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1FAE32-A78D-1032-E8BF-3A788E66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9" name="Google Shape;867;p33">
            <a:extLst>
              <a:ext uri="{FF2B5EF4-FFF2-40B4-BE49-F238E27FC236}">
                <a16:creationId xmlns:a16="http://schemas.microsoft.com/office/drawing/2014/main" id="{83A42A7F-7AD4-1462-A95D-E832BCF7C0C3}"/>
              </a:ext>
            </a:extLst>
          </p:cNvPr>
          <p:cNvSpPr txBox="1">
            <a:spLocks/>
          </p:cNvSpPr>
          <p:nvPr/>
        </p:nvSpPr>
        <p:spPr>
          <a:xfrm>
            <a:off x="2222599" y="1947555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12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Build &amp; Create</a:t>
            </a:r>
          </a:p>
        </p:txBody>
      </p:sp>
      <p:sp>
        <p:nvSpPr>
          <p:cNvPr id="5" name="Google Shape;867;p33">
            <a:extLst>
              <a:ext uri="{FF2B5EF4-FFF2-40B4-BE49-F238E27FC236}">
                <a16:creationId xmlns:a16="http://schemas.microsoft.com/office/drawing/2014/main" id="{73200712-549C-1305-1FCA-4E78FA9D6FE8}"/>
              </a:ext>
            </a:extLst>
          </p:cNvPr>
          <p:cNvSpPr txBox="1">
            <a:spLocks/>
          </p:cNvSpPr>
          <p:nvPr/>
        </p:nvSpPr>
        <p:spPr>
          <a:xfrm>
            <a:off x="2329279" y="3895110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12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Because You Can.</a:t>
            </a:r>
          </a:p>
        </p:txBody>
      </p:sp>
    </p:spTree>
    <p:extLst>
      <p:ext uri="{BB962C8B-B14F-4D97-AF65-F5344CB8AC3E}">
        <p14:creationId xmlns:p14="http://schemas.microsoft.com/office/powerpoint/2010/main" val="246005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83C65-7B1E-3F5D-9EDA-47BBD864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6505FD-9677-768D-7D22-4794AE0CB1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1F18-0A82-EAD6-5C52-62A4F2278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CAEE6ED-9C86-6707-3D08-1C394DE64D90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A7D33-EFA4-7AF5-F1DC-920F8435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37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80C96-7074-3B09-75EC-BB4B9F8D4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6" y="1137502"/>
            <a:ext cx="3705225" cy="49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0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3AB7-89EB-9FDF-820B-5EBD0F6E5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35B3BF-D3B9-B83E-9CCF-378796925B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56B1C-AD6D-BBF3-C2A6-4B7F5DB8D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04FC0-460D-DA59-034A-978A0554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FEDB5A65-8E00-02C8-987D-6407FB294EF7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Father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27E47-3766-59CF-4D41-B6EF53AC0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62" y="2329466"/>
            <a:ext cx="2536925" cy="3805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20488F-E51C-B381-367E-1CB9DBD22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00" y="2410164"/>
            <a:ext cx="3067429" cy="3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8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BA3B-C016-EA1F-42FE-178F4056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2452B0-BE2F-CF29-323E-A4E9B0492B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C604BC-6BA2-31C0-8BC3-2A1D341E6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B0324B-7AEA-0772-CF7C-85754887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5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2AFB9766-6F14-EF60-1DF9-1A5B15C4E3DB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Influencer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0847D-E24C-C95B-C3B3-D8048EE8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7" y="2649451"/>
            <a:ext cx="7874876" cy="30988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5F0590-7F97-42EE-56E4-2C59D3E6D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62" y="2486024"/>
            <a:ext cx="3157877" cy="315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0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49D0C6D-2E51-2950-634D-C071049A5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4EB1B-EA6B-DFE4-AF3B-05D0EB2532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485581-2DA3-7CA5-837A-4C4AB0FA3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F7106E3-EA3A-67B1-A5BD-43AE7AA9DAD7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6E92B451-3BE9-52C8-3131-C725F9855BF7}"/>
              </a:ext>
            </a:extLst>
          </p:cNvPr>
          <p:cNvSpPr txBox="1">
            <a:spLocks/>
          </p:cNvSpPr>
          <p:nvPr/>
        </p:nvSpPr>
        <p:spPr>
          <a:xfrm>
            <a:off x="2159200" y="2078211"/>
            <a:ext cx="7873600" cy="294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How To Build an AI APP</a:t>
            </a:r>
          </a:p>
          <a:p>
            <a:pPr algn="ctr"/>
            <a:r>
              <a:rPr lang="en-US" sz="8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at Age 10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E70DF-9B91-8A92-BF94-1399BB9F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6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65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679AF-9A33-B995-19A0-A483C4BA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B2B0748-7BF3-93F5-1173-D4050254F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422620-C09C-649B-1B4B-4FA91E753C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E6A0D-C4D4-8B34-CB48-305BB7F8A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E38BFC6-875A-5235-730B-E5C2BE7704C0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Google Shape;867;p33">
            <a:extLst>
              <a:ext uri="{FF2B5EF4-FFF2-40B4-BE49-F238E27FC236}">
                <a16:creationId xmlns:a16="http://schemas.microsoft.com/office/drawing/2014/main" id="{FAE41016-59B5-05AE-AE27-3BDDD8775F05}"/>
              </a:ext>
            </a:extLst>
          </p:cNvPr>
          <p:cNvSpPr txBox="1">
            <a:spLocks/>
          </p:cNvSpPr>
          <p:nvPr/>
        </p:nvSpPr>
        <p:spPr>
          <a:xfrm>
            <a:off x="2159200" y="1212850"/>
            <a:ext cx="7873600" cy="294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120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What is AI?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E291E-D359-866F-CFCE-2D4FE81B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7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67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198F2-76FE-B46D-2E6B-A00AADF2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E53964-E2DB-DEF2-DC1D-A935C19D08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D72E96-49C0-5DD9-B20C-11D8C34AA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2FB8B-3059-17CC-5B03-F46D74EB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8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4" name="Google Shape;867;p33">
            <a:extLst>
              <a:ext uri="{FF2B5EF4-FFF2-40B4-BE49-F238E27FC236}">
                <a16:creationId xmlns:a16="http://schemas.microsoft.com/office/drawing/2014/main" id="{878A0E46-B094-E292-8882-420897AA3B8A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Robots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D7E20-9545-0B55-4297-1B05B18DE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65" y="4358618"/>
            <a:ext cx="2095500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EF4E39-BA4D-A615-83D6-ED59E8476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2" y="2193925"/>
            <a:ext cx="2095500" cy="282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08F7A-2C19-9C38-A138-AFA581737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739" y="2717796"/>
            <a:ext cx="2095500" cy="3724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BE6D7D-4FEC-2942-5305-2FA6F1085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104070"/>
            <a:ext cx="20955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FA67E-C34E-93C4-38DC-54E1BA49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C6D1CA-62E4-4CA1-BCCC-F3D7ED13B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938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881E00-EF37-F0BA-A706-4B8AD18552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8BADC8-70D7-19E3-EF16-BD94971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6509DAF-DFD5-3F02-1817-D98D701167D8}"/>
              </a:ext>
            </a:extLst>
          </p:cNvPr>
          <p:cNvSpPr/>
          <p:nvPr/>
        </p:nvSpPr>
        <p:spPr>
          <a:xfrm>
            <a:off x="11304192" y="6184792"/>
            <a:ext cx="514558" cy="514558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EBE9C9-D00E-AA00-F8C4-5FB6DDAC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739" y="6259509"/>
            <a:ext cx="2743200" cy="365125"/>
          </a:xfrm>
        </p:spPr>
        <p:txBody>
          <a:bodyPr/>
          <a:lstStyle/>
          <a:p>
            <a:fld id="{9B1EC109-1E15-4BCA-93B5-56442BB3443E}" type="slidenum">
              <a:rPr lang="zh-CN" altLang="en-US" sz="2400" b="1" smtClean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9</a:t>
            </a:fld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3" name="Google Shape;867;p33">
            <a:extLst>
              <a:ext uri="{FF2B5EF4-FFF2-40B4-BE49-F238E27FC236}">
                <a16:creationId xmlns:a16="http://schemas.microsoft.com/office/drawing/2014/main" id="{FD566E72-A5FF-5D1E-AC40-A0E4750D7319}"/>
              </a:ext>
            </a:extLst>
          </p:cNvPr>
          <p:cNvSpPr txBox="1">
            <a:spLocks/>
          </p:cNvSpPr>
          <p:nvPr/>
        </p:nvSpPr>
        <p:spPr>
          <a:xfrm>
            <a:off x="2222600" y="403882"/>
            <a:ext cx="7746800" cy="1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altLang="zh-CN" sz="9600" spc="300" dirty="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  <a:latin typeface="Amatic SC" panose="020F0502020204030204" pitchFamily="2" charset="-79"/>
                <a:cs typeface="Amatic SC" panose="020F0502020204030204" pitchFamily="2" charset="-79"/>
              </a:rPr>
              <a:t>Social Media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97D05E-02E3-28A0-A650-553C18DD5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16" y="2816030"/>
            <a:ext cx="1759744" cy="17597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E580C8-3BDD-209B-8797-F4DAB528F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82" y="1952900"/>
            <a:ext cx="2089870" cy="20898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B728C5-647B-E451-0538-93E598933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4350715"/>
            <a:ext cx="4655772" cy="18524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56D097-40EE-7675-6393-101547ADB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13" y="2719034"/>
            <a:ext cx="1620669" cy="16013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2982C8-9A4B-85E9-7894-7BC73C5FD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67" y="4254406"/>
            <a:ext cx="2135772" cy="2071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6C5C86-814D-3453-71DA-351766C7E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87" y="2184268"/>
            <a:ext cx="1516851" cy="15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5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527</Words>
  <Application>Microsoft Office PowerPoint</Application>
  <PresentationFormat>Widescreen</PresentationFormat>
  <Paragraphs>149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等线</vt:lpstr>
      <vt:lpstr>等线 Light</vt:lpstr>
      <vt:lpstr>华文楷体</vt:lpstr>
      <vt:lpstr>微软雅黑</vt:lpstr>
      <vt:lpstr>Amatic SC</vt:lpstr>
      <vt:lpstr>Arial</vt:lpstr>
      <vt:lpstr>Bradley Hand ITC</vt:lpstr>
      <vt:lpstr>Harlow Solid Italic</vt:lpstr>
      <vt:lpstr>High Tower Text</vt:lpstr>
      <vt:lpstr>Ink Free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Guo</dc:creator>
  <cp:lastModifiedBy>Jing Guo</cp:lastModifiedBy>
  <cp:revision>135</cp:revision>
  <dcterms:created xsi:type="dcterms:W3CDTF">2024-03-25T08:29:58Z</dcterms:created>
  <dcterms:modified xsi:type="dcterms:W3CDTF">2026-01-27T03:41:40Z</dcterms:modified>
</cp:coreProperties>
</file>